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86247A-D11C-4965-8D32-4D95B219D7C3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6C84B35-C9E5-4EA2-B8B4-94A54B4CCBC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Metal Ion Characteristics:</a:t>
          </a:r>
          <a:br>
            <a:rPr lang="en-US"/>
          </a:br>
          <a:r>
            <a:rPr lang="en-US"/>
            <a:t>Oxidation state, ionic radius, and d-electron configuration. Higher charge often increases inertness.</a:t>
          </a:r>
        </a:p>
      </dgm:t>
    </dgm:pt>
    <dgm:pt modelId="{7765F126-018C-430C-910E-CEB5C7FA2223}" type="parTrans" cxnId="{A5F96C74-D6CE-4071-9F6D-2132AF833B57}">
      <dgm:prSet/>
      <dgm:spPr/>
      <dgm:t>
        <a:bodyPr/>
        <a:lstStyle/>
        <a:p>
          <a:endParaRPr lang="en-US"/>
        </a:p>
      </dgm:t>
    </dgm:pt>
    <dgm:pt modelId="{BE7DEEA6-2B6A-422B-AB0F-7F5FC7D1D566}" type="sibTrans" cxnId="{A5F96C74-D6CE-4071-9F6D-2132AF833B5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0F98C1C-0451-4506-BDD5-802AB46975A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Nature of Ligands:</a:t>
          </a:r>
          <a:br>
            <a:rPr lang="en-US"/>
          </a:br>
          <a:r>
            <a:rPr lang="en-US"/>
            <a:t>Electron-donating ligands stabilize intermediates, while π-acceptors can promote substitution or redox reactions.</a:t>
          </a:r>
        </a:p>
      </dgm:t>
    </dgm:pt>
    <dgm:pt modelId="{231D3404-5BD5-4F57-B821-4D68656B8813}" type="parTrans" cxnId="{4ED1C50F-DD8D-4C30-AF9C-6EBA3CAD1370}">
      <dgm:prSet/>
      <dgm:spPr/>
      <dgm:t>
        <a:bodyPr/>
        <a:lstStyle/>
        <a:p>
          <a:endParaRPr lang="en-US"/>
        </a:p>
      </dgm:t>
    </dgm:pt>
    <dgm:pt modelId="{A23D3ED3-7681-4504-9E2E-B826B2B21314}" type="sibTrans" cxnId="{4ED1C50F-DD8D-4C30-AF9C-6EBA3CAD137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8D291BE-F5D8-431F-B52A-D1037E6766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Solvent Effects:</a:t>
          </a:r>
          <a:br>
            <a:rPr lang="en-US"/>
          </a:br>
          <a:r>
            <a:rPr lang="en-US"/>
            <a:t>Protic vs. aprotic solvents modify activation energies by stabilizing charged species.</a:t>
          </a:r>
        </a:p>
      </dgm:t>
    </dgm:pt>
    <dgm:pt modelId="{F94EEC78-BD8A-47CB-838A-A3CA5F654607}" type="parTrans" cxnId="{D9007EF1-3AF7-4630-AEE6-F5E81D0106A4}">
      <dgm:prSet/>
      <dgm:spPr/>
      <dgm:t>
        <a:bodyPr/>
        <a:lstStyle/>
        <a:p>
          <a:endParaRPr lang="en-US"/>
        </a:p>
      </dgm:t>
    </dgm:pt>
    <dgm:pt modelId="{7F2218A4-EE7A-4D1C-BB71-F462AFB10882}" type="sibTrans" cxnId="{D9007EF1-3AF7-4630-AEE6-F5E81D0106A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A632F67-234B-43BA-9C9C-583118920CB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Steric Effects:</a:t>
          </a:r>
          <a:br>
            <a:rPr lang="en-US"/>
          </a:br>
          <a:r>
            <a:rPr lang="en-US"/>
            <a:t>Bulky ligands hinder associative pathways, favoring dissociative mechanisms.</a:t>
          </a:r>
        </a:p>
      </dgm:t>
    </dgm:pt>
    <dgm:pt modelId="{F4BF9A20-9B6F-4466-BB96-AB50D579B16A}" type="parTrans" cxnId="{5DD63863-D383-4AD9-BC2C-43719F2D72A2}">
      <dgm:prSet/>
      <dgm:spPr/>
      <dgm:t>
        <a:bodyPr/>
        <a:lstStyle/>
        <a:p>
          <a:endParaRPr lang="en-US"/>
        </a:p>
      </dgm:t>
    </dgm:pt>
    <dgm:pt modelId="{7D680E7C-C8A5-44A6-A6F0-0049EB2E8013}" type="sibTrans" cxnId="{5DD63863-D383-4AD9-BC2C-43719F2D72A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CF9809A-3253-4ABC-9247-3EFB486C5C0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Temperature and Ionic Strength:</a:t>
          </a:r>
          <a:br>
            <a:rPr lang="en-US"/>
          </a:br>
          <a:r>
            <a:rPr lang="en-US"/>
            <a:t>Affect activation barriers and diffusion-controlled processes.</a:t>
          </a:r>
        </a:p>
      </dgm:t>
    </dgm:pt>
    <dgm:pt modelId="{AD583125-793F-4B18-A14F-F50F8B91C0A3}" type="parTrans" cxnId="{7D3D4F50-9A62-4352-9AF5-1336025F4A62}">
      <dgm:prSet/>
      <dgm:spPr/>
      <dgm:t>
        <a:bodyPr/>
        <a:lstStyle/>
        <a:p>
          <a:endParaRPr lang="en-US"/>
        </a:p>
      </dgm:t>
    </dgm:pt>
    <dgm:pt modelId="{EFB183BC-2475-4C57-94BE-767A7B1BF6D0}" type="sibTrans" cxnId="{7D3D4F50-9A62-4352-9AF5-1336025F4A62}">
      <dgm:prSet/>
      <dgm:spPr/>
      <dgm:t>
        <a:bodyPr/>
        <a:lstStyle/>
        <a:p>
          <a:endParaRPr lang="en-US"/>
        </a:p>
      </dgm:t>
    </dgm:pt>
    <dgm:pt modelId="{370ABB88-1579-4E08-A890-9A213E5AB99B}" type="pres">
      <dgm:prSet presAssocID="{F086247A-D11C-4965-8D32-4D95B219D7C3}" presName="root" presStyleCnt="0">
        <dgm:presLayoutVars>
          <dgm:dir/>
          <dgm:resizeHandles val="exact"/>
        </dgm:presLayoutVars>
      </dgm:prSet>
      <dgm:spPr/>
    </dgm:pt>
    <dgm:pt modelId="{34F84C5A-60EC-48C2-B75A-AB9A889B74A7}" type="pres">
      <dgm:prSet presAssocID="{F086247A-D11C-4965-8D32-4D95B219D7C3}" presName="container" presStyleCnt="0">
        <dgm:presLayoutVars>
          <dgm:dir/>
          <dgm:resizeHandles val="exact"/>
        </dgm:presLayoutVars>
      </dgm:prSet>
      <dgm:spPr/>
    </dgm:pt>
    <dgm:pt modelId="{C33BC483-DD14-477E-8FAF-353DEE6901CF}" type="pres">
      <dgm:prSet presAssocID="{F6C84B35-C9E5-4EA2-B8B4-94A54B4CCBC4}" presName="compNode" presStyleCnt="0"/>
      <dgm:spPr/>
    </dgm:pt>
    <dgm:pt modelId="{FC1D53AA-D9EF-43F3-9547-D6AC7B5065E7}" type="pres">
      <dgm:prSet presAssocID="{F6C84B35-C9E5-4EA2-B8B4-94A54B4CCBC4}" presName="iconBgRect" presStyleLbl="bgShp" presStyleIdx="0" presStyleCnt="5"/>
      <dgm:spPr/>
    </dgm:pt>
    <dgm:pt modelId="{2D666B7B-E591-4A9D-A998-44F14C699A93}" type="pres">
      <dgm:prSet presAssocID="{F6C84B35-C9E5-4EA2-B8B4-94A54B4CCBC4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Атом"/>
        </a:ext>
      </dgm:extLst>
    </dgm:pt>
    <dgm:pt modelId="{114DB626-AD09-422D-973C-DA93E1FCF320}" type="pres">
      <dgm:prSet presAssocID="{F6C84B35-C9E5-4EA2-B8B4-94A54B4CCBC4}" presName="spaceRect" presStyleCnt="0"/>
      <dgm:spPr/>
    </dgm:pt>
    <dgm:pt modelId="{CFD4C5FC-FE42-4693-9134-89F66B19FF37}" type="pres">
      <dgm:prSet presAssocID="{F6C84B35-C9E5-4EA2-B8B4-94A54B4CCBC4}" presName="textRect" presStyleLbl="revTx" presStyleIdx="0" presStyleCnt="5">
        <dgm:presLayoutVars>
          <dgm:chMax val="1"/>
          <dgm:chPref val="1"/>
        </dgm:presLayoutVars>
      </dgm:prSet>
      <dgm:spPr/>
    </dgm:pt>
    <dgm:pt modelId="{478CBB90-8D6D-4CF6-8A0A-DB5801AE4BC3}" type="pres">
      <dgm:prSet presAssocID="{BE7DEEA6-2B6A-422B-AB0F-7F5FC7D1D566}" presName="sibTrans" presStyleLbl="sibTrans2D1" presStyleIdx="0" presStyleCnt="0"/>
      <dgm:spPr/>
    </dgm:pt>
    <dgm:pt modelId="{41311461-EE5E-4E8D-82F6-3B2C4B47BE0E}" type="pres">
      <dgm:prSet presAssocID="{D0F98C1C-0451-4506-BDD5-802AB46975A9}" presName="compNode" presStyleCnt="0"/>
      <dgm:spPr/>
    </dgm:pt>
    <dgm:pt modelId="{658354C9-5832-4273-B877-C4F0D9E60C60}" type="pres">
      <dgm:prSet presAssocID="{D0F98C1C-0451-4506-BDD5-802AB46975A9}" presName="iconBgRect" presStyleLbl="bgShp" presStyleIdx="1" presStyleCnt="5"/>
      <dgm:spPr/>
    </dgm:pt>
    <dgm:pt modelId="{AEBC1071-C4C7-4939-80BE-73FCADCD48F6}" type="pres">
      <dgm:prSet presAssocID="{D0F98C1C-0451-4506-BDD5-802AB46975A9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Ученый"/>
        </a:ext>
      </dgm:extLst>
    </dgm:pt>
    <dgm:pt modelId="{3836EAA4-62BB-4EFB-AD35-1596638D0325}" type="pres">
      <dgm:prSet presAssocID="{D0F98C1C-0451-4506-BDD5-802AB46975A9}" presName="spaceRect" presStyleCnt="0"/>
      <dgm:spPr/>
    </dgm:pt>
    <dgm:pt modelId="{0982D1A1-471A-43F7-B023-BA783C0F2820}" type="pres">
      <dgm:prSet presAssocID="{D0F98C1C-0451-4506-BDD5-802AB46975A9}" presName="textRect" presStyleLbl="revTx" presStyleIdx="1" presStyleCnt="5">
        <dgm:presLayoutVars>
          <dgm:chMax val="1"/>
          <dgm:chPref val="1"/>
        </dgm:presLayoutVars>
      </dgm:prSet>
      <dgm:spPr/>
    </dgm:pt>
    <dgm:pt modelId="{8CBB3F39-2EA6-4B26-B7F6-982D7E446612}" type="pres">
      <dgm:prSet presAssocID="{A23D3ED3-7681-4504-9E2E-B826B2B21314}" presName="sibTrans" presStyleLbl="sibTrans2D1" presStyleIdx="0" presStyleCnt="0"/>
      <dgm:spPr/>
    </dgm:pt>
    <dgm:pt modelId="{BA8A2069-0A9C-454B-96E8-97BB77DC4859}" type="pres">
      <dgm:prSet presAssocID="{A8D291BE-F5D8-431F-B52A-D1037E67661B}" presName="compNode" presStyleCnt="0"/>
      <dgm:spPr/>
    </dgm:pt>
    <dgm:pt modelId="{64B35765-4137-4E04-BA84-BB057EA94EFF}" type="pres">
      <dgm:prSet presAssocID="{A8D291BE-F5D8-431F-B52A-D1037E67661B}" presName="iconBgRect" presStyleLbl="bgShp" presStyleIdx="2" presStyleCnt="5"/>
      <dgm:spPr/>
    </dgm:pt>
    <dgm:pt modelId="{46A07334-769F-4436-9473-E8284A9EF346}" type="pres">
      <dgm:prSet presAssocID="{A8D291BE-F5D8-431F-B52A-D1037E67661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Колба"/>
        </a:ext>
      </dgm:extLst>
    </dgm:pt>
    <dgm:pt modelId="{A71D4E6B-84AD-4B74-96AB-129D85DEBE17}" type="pres">
      <dgm:prSet presAssocID="{A8D291BE-F5D8-431F-B52A-D1037E67661B}" presName="spaceRect" presStyleCnt="0"/>
      <dgm:spPr/>
    </dgm:pt>
    <dgm:pt modelId="{E24A97F5-F008-4D49-93E7-8AEF7A3E37DF}" type="pres">
      <dgm:prSet presAssocID="{A8D291BE-F5D8-431F-B52A-D1037E67661B}" presName="textRect" presStyleLbl="revTx" presStyleIdx="2" presStyleCnt="5">
        <dgm:presLayoutVars>
          <dgm:chMax val="1"/>
          <dgm:chPref val="1"/>
        </dgm:presLayoutVars>
      </dgm:prSet>
      <dgm:spPr/>
    </dgm:pt>
    <dgm:pt modelId="{5FE76D1C-7632-4B27-96D2-C5156F050969}" type="pres">
      <dgm:prSet presAssocID="{7F2218A4-EE7A-4D1C-BB71-F462AFB10882}" presName="sibTrans" presStyleLbl="sibTrans2D1" presStyleIdx="0" presStyleCnt="0"/>
      <dgm:spPr/>
    </dgm:pt>
    <dgm:pt modelId="{17592DC0-D1B8-4141-88B1-AE51E17EF66A}" type="pres">
      <dgm:prSet presAssocID="{AA632F67-234B-43BA-9C9C-583118920CBF}" presName="compNode" presStyleCnt="0"/>
      <dgm:spPr/>
    </dgm:pt>
    <dgm:pt modelId="{E1DAEB32-BD82-48E5-820E-29C925B65390}" type="pres">
      <dgm:prSet presAssocID="{AA632F67-234B-43BA-9C9C-583118920CBF}" presName="iconBgRect" presStyleLbl="bgShp" presStyleIdx="3" presStyleCnt="5"/>
      <dgm:spPr/>
    </dgm:pt>
    <dgm:pt modelId="{D72EDFC6-F142-48D4-9EF0-D55B259E0232}" type="pres">
      <dgm:prSet presAssocID="{AA632F67-234B-43BA-9C9C-583118920CB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Магнит"/>
        </a:ext>
      </dgm:extLst>
    </dgm:pt>
    <dgm:pt modelId="{0288C5ED-2A0F-4F49-A76F-C6FE9AB3A965}" type="pres">
      <dgm:prSet presAssocID="{AA632F67-234B-43BA-9C9C-583118920CBF}" presName="spaceRect" presStyleCnt="0"/>
      <dgm:spPr/>
    </dgm:pt>
    <dgm:pt modelId="{2BFFB89F-A766-4971-B93A-9C4868D56132}" type="pres">
      <dgm:prSet presAssocID="{AA632F67-234B-43BA-9C9C-583118920CBF}" presName="textRect" presStyleLbl="revTx" presStyleIdx="3" presStyleCnt="5">
        <dgm:presLayoutVars>
          <dgm:chMax val="1"/>
          <dgm:chPref val="1"/>
        </dgm:presLayoutVars>
      </dgm:prSet>
      <dgm:spPr/>
    </dgm:pt>
    <dgm:pt modelId="{6AB2AD93-DCDC-4E8D-9F29-A4109E0243BF}" type="pres">
      <dgm:prSet presAssocID="{7D680E7C-C8A5-44A6-A6F0-0049EB2E8013}" presName="sibTrans" presStyleLbl="sibTrans2D1" presStyleIdx="0" presStyleCnt="0"/>
      <dgm:spPr/>
    </dgm:pt>
    <dgm:pt modelId="{038B164A-9106-4672-A5B8-9A2558D67B00}" type="pres">
      <dgm:prSet presAssocID="{6CF9809A-3253-4ABC-9247-3EFB486C5C04}" presName="compNode" presStyleCnt="0"/>
      <dgm:spPr/>
    </dgm:pt>
    <dgm:pt modelId="{FBCC46B0-1C9B-4F2A-9652-71AD9FD3CE7D}" type="pres">
      <dgm:prSet presAssocID="{6CF9809A-3253-4ABC-9247-3EFB486C5C04}" presName="iconBgRect" presStyleLbl="bgShp" presStyleIdx="4" presStyleCnt="5"/>
      <dgm:spPr/>
    </dgm:pt>
    <dgm:pt modelId="{C05A1352-1402-49DB-AC76-F0F623956416}" type="pres">
      <dgm:prSet presAssocID="{6CF9809A-3253-4ABC-9247-3EFB486C5C0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Мензурка"/>
        </a:ext>
      </dgm:extLst>
    </dgm:pt>
    <dgm:pt modelId="{0187F889-96B8-488B-8DCA-E5A222C6F692}" type="pres">
      <dgm:prSet presAssocID="{6CF9809A-3253-4ABC-9247-3EFB486C5C04}" presName="spaceRect" presStyleCnt="0"/>
      <dgm:spPr/>
    </dgm:pt>
    <dgm:pt modelId="{8D83D9A3-A6F8-4C2D-B4E9-ACCA40885C8F}" type="pres">
      <dgm:prSet presAssocID="{6CF9809A-3253-4ABC-9247-3EFB486C5C0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4ED1C50F-DD8D-4C30-AF9C-6EBA3CAD1370}" srcId="{F086247A-D11C-4965-8D32-4D95B219D7C3}" destId="{D0F98C1C-0451-4506-BDD5-802AB46975A9}" srcOrd="1" destOrd="0" parTransId="{231D3404-5BD5-4F57-B821-4D68656B8813}" sibTransId="{A23D3ED3-7681-4504-9E2E-B826B2B21314}"/>
    <dgm:cxn modelId="{919F8F15-50F9-4C89-812B-9B10302BA464}" type="presOf" srcId="{6CF9809A-3253-4ABC-9247-3EFB486C5C04}" destId="{8D83D9A3-A6F8-4C2D-B4E9-ACCA40885C8F}" srcOrd="0" destOrd="0" presId="urn:microsoft.com/office/officeart/2018/2/layout/IconCircleList"/>
    <dgm:cxn modelId="{61E5542B-182A-4111-B619-F6DA7EA4BA5B}" type="presOf" srcId="{F6C84B35-C9E5-4EA2-B8B4-94A54B4CCBC4}" destId="{CFD4C5FC-FE42-4693-9134-89F66B19FF37}" srcOrd="0" destOrd="0" presId="urn:microsoft.com/office/officeart/2018/2/layout/IconCircleList"/>
    <dgm:cxn modelId="{F4143E38-C630-4E55-AB6D-BC7A09C3DC3B}" type="presOf" srcId="{F086247A-D11C-4965-8D32-4D95B219D7C3}" destId="{370ABB88-1579-4E08-A890-9A213E5AB99B}" srcOrd="0" destOrd="0" presId="urn:microsoft.com/office/officeart/2018/2/layout/IconCircleList"/>
    <dgm:cxn modelId="{3B44EC3A-0068-4A16-9073-BCF9D9A1B844}" type="presOf" srcId="{7D680E7C-C8A5-44A6-A6F0-0049EB2E8013}" destId="{6AB2AD93-DCDC-4E8D-9F29-A4109E0243BF}" srcOrd="0" destOrd="0" presId="urn:microsoft.com/office/officeart/2018/2/layout/IconCircleList"/>
    <dgm:cxn modelId="{5DD63863-D383-4AD9-BC2C-43719F2D72A2}" srcId="{F086247A-D11C-4965-8D32-4D95B219D7C3}" destId="{AA632F67-234B-43BA-9C9C-583118920CBF}" srcOrd="3" destOrd="0" parTransId="{F4BF9A20-9B6F-4466-BB96-AB50D579B16A}" sibTransId="{7D680E7C-C8A5-44A6-A6F0-0049EB2E8013}"/>
    <dgm:cxn modelId="{3854D648-7B77-4695-93B5-BE00547B3DE8}" type="presOf" srcId="{7F2218A4-EE7A-4D1C-BB71-F462AFB10882}" destId="{5FE76D1C-7632-4B27-96D2-C5156F050969}" srcOrd="0" destOrd="0" presId="urn:microsoft.com/office/officeart/2018/2/layout/IconCircleList"/>
    <dgm:cxn modelId="{7D3D4F50-9A62-4352-9AF5-1336025F4A62}" srcId="{F086247A-D11C-4965-8D32-4D95B219D7C3}" destId="{6CF9809A-3253-4ABC-9247-3EFB486C5C04}" srcOrd="4" destOrd="0" parTransId="{AD583125-793F-4B18-A14F-F50F8B91C0A3}" sibTransId="{EFB183BC-2475-4C57-94BE-767A7B1BF6D0}"/>
    <dgm:cxn modelId="{A5F96C74-D6CE-4071-9F6D-2132AF833B57}" srcId="{F086247A-D11C-4965-8D32-4D95B219D7C3}" destId="{F6C84B35-C9E5-4EA2-B8B4-94A54B4CCBC4}" srcOrd="0" destOrd="0" parTransId="{7765F126-018C-430C-910E-CEB5C7FA2223}" sibTransId="{BE7DEEA6-2B6A-422B-AB0F-7F5FC7D1D566}"/>
    <dgm:cxn modelId="{5DB37180-D7F5-40F3-A536-C774FB6F1C7A}" type="presOf" srcId="{D0F98C1C-0451-4506-BDD5-802AB46975A9}" destId="{0982D1A1-471A-43F7-B023-BA783C0F2820}" srcOrd="0" destOrd="0" presId="urn:microsoft.com/office/officeart/2018/2/layout/IconCircleList"/>
    <dgm:cxn modelId="{8B7824A2-90F3-4D56-A4F9-E6DB06EB0E5A}" type="presOf" srcId="{A8D291BE-F5D8-431F-B52A-D1037E67661B}" destId="{E24A97F5-F008-4D49-93E7-8AEF7A3E37DF}" srcOrd="0" destOrd="0" presId="urn:microsoft.com/office/officeart/2018/2/layout/IconCircleList"/>
    <dgm:cxn modelId="{AB2C4FAB-E6A1-4613-B038-FD956E0E8F2B}" type="presOf" srcId="{AA632F67-234B-43BA-9C9C-583118920CBF}" destId="{2BFFB89F-A766-4971-B93A-9C4868D56132}" srcOrd="0" destOrd="0" presId="urn:microsoft.com/office/officeart/2018/2/layout/IconCircleList"/>
    <dgm:cxn modelId="{A4EDD8D3-C9B8-4428-B9F2-9D32C6F44B71}" type="presOf" srcId="{A23D3ED3-7681-4504-9E2E-B826B2B21314}" destId="{8CBB3F39-2EA6-4B26-B7F6-982D7E446612}" srcOrd="0" destOrd="0" presId="urn:microsoft.com/office/officeart/2018/2/layout/IconCircleList"/>
    <dgm:cxn modelId="{D9007EF1-3AF7-4630-AEE6-F5E81D0106A4}" srcId="{F086247A-D11C-4965-8D32-4D95B219D7C3}" destId="{A8D291BE-F5D8-431F-B52A-D1037E67661B}" srcOrd="2" destOrd="0" parTransId="{F94EEC78-BD8A-47CB-838A-A3CA5F654607}" sibTransId="{7F2218A4-EE7A-4D1C-BB71-F462AFB10882}"/>
    <dgm:cxn modelId="{457779FE-A568-4F8E-B51D-6F18B076091B}" type="presOf" srcId="{BE7DEEA6-2B6A-422B-AB0F-7F5FC7D1D566}" destId="{478CBB90-8D6D-4CF6-8A0A-DB5801AE4BC3}" srcOrd="0" destOrd="0" presId="urn:microsoft.com/office/officeart/2018/2/layout/IconCircleList"/>
    <dgm:cxn modelId="{0E3C35EA-9E2C-414E-95C9-DAA9D9D65FD0}" type="presParOf" srcId="{370ABB88-1579-4E08-A890-9A213E5AB99B}" destId="{34F84C5A-60EC-48C2-B75A-AB9A889B74A7}" srcOrd="0" destOrd="0" presId="urn:microsoft.com/office/officeart/2018/2/layout/IconCircleList"/>
    <dgm:cxn modelId="{C2DA2433-7673-4C01-AC00-C5C8AEB880D1}" type="presParOf" srcId="{34F84C5A-60EC-48C2-B75A-AB9A889B74A7}" destId="{C33BC483-DD14-477E-8FAF-353DEE6901CF}" srcOrd="0" destOrd="0" presId="urn:microsoft.com/office/officeart/2018/2/layout/IconCircleList"/>
    <dgm:cxn modelId="{C3B3C092-C60F-4B9E-A244-25D05513563E}" type="presParOf" srcId="{C33BC483-DD14-477E-8FAF-353DEE6901CF}" destId="{FC1D53AA-D9EF-43F3-9547-D6AC7B5065E7}" srcOrd="0" destOrd="0" presId="urn:microsoft.com/office/officeart/2018/2/layout/IconCircleList"/>
    <dgm:cxn modelId="{4A70A4F6-B8DD-4451-B970-C38516E71E8B}" type="presParOf" srcId="{C33BC483-DD14-477E-8FAF-353DEE6901CF}" destId="{2D666B7B-E591-4A9D-A998-44F14C699A93}" srcOrd="1" destOrd="0" presId="urn:microsoft.com/office/officeart/2018/2/layout/IconCircleList"/>
    <dgm:cxn modelId="{D918F847-B3F3-4A74-8769-58E161BA11A5}" type="presParOf" srcId="{C33BC483-DD14-477E-8FAF-353DEE6901CF}" destId="{114DB626-AD09-422D-973C-DA93E1FCF320}" srcOrd="2" destOrd="0" presId="urn:microsoft.com/office/officeart/2018/2/layout/IconCircleList"/>
    <dgm:cxn modelId="{A21A2B41-6125-4A27-94FE-EDCA70DF2431}" type="presParOf" srcId="{C33BC483-DD14-477E-8FAF-353DEE6901CF}" destId="{CFD4C5FC-FE42-4693-9134-89F66B19FF37}" srcOrd="3" destOrd="0" presId="urn:microsoft.com/office/officeart/2018/2/layout/IconCircleList"/>
    <dgm:cxn modelId="{6832DB2C-44F5-463E-8AA4-A65E167FB107}" type="presParOf" srcId="{34F84C5A-60EC-48C2-B75A-AB9A889B74A7}" destId="{478CBB90-8D6D-4CF6-8A0A-DB5801AE4BC3}" srcOrd="1" destOrd="0" presId="urn:microsoft.com/office/officeart/2018/2/layout/IconCircleList"/>
    <dgm:cxn modelId="{41DD3076-E510-4E53-9CFF-BF29F2709BD4}" type="presParOf" srcId="{34F84C5A-60EC-48C2-B75A-AB9A889B74A7}" destId="{41311461-EE5E-4E8D-82F6-3B2C4B47BE0E}" srcOrd="2" destOrd="0" presId="urn:microsoft.com/office/officeart/2018/2/layout/IconCircleList"/>
    <dgm:cxn modelId="{76381590-EB16-4925-B777-A904CEDCB9DE}" type="presParOf" srcId="{41311461-EE5E-4E8D-82F6-3B2C4B47BE0E}" destId="{658354C9-5832-4273-B877-C4F0D9E60C60}" srcOrd="0" destOrd="0" presId="urn:microsoft.com/office/officeart/2018/2/layout/IconCircleList"/>
    <dgm:cxn modelId="{93A49B6F-5641-4E1C-874E-F87B38F3B54B}" type="presParOf" srcId="{41311461-EE5E-4E8D-82F6-3B2C4B47BE0E}" destId="{AEBC1071-C4C7-4939-80BE-73FCADCD48F6}" srcOrd="1" destOrd="0" presId="urn:microsoft.com/office/officeart/2018/2/layout/IconCircleList"/>
    <dgm:cxn modelId="{5C608A1E-B0A1-40CB-82C4-DC2C4F3454DB}" type="presParOf" srcId="{41311461-EE5E-4E8D-82F6-3B2C4B47BE0E}" destId="{3836EAA4-62BB-4EFB-AD35-1596638D0325}" srcOrd="2" destOrd="0" presId="urn:microsoft.com/office/officeart/2018/2/layout/IconCircleList"/>
    <dgm:cxn modelId="{6F820219-BFE8-48EE-8D6F-F645B4BDD081}" type="presParOf" srcId="{41311461-EE5E-4E8D-82F6-3B2C4B47BE0E}" destId="{0982D1A1-471A-43F7-B023-BA783C0F2820}" srcOrd="3" destOrd="0" presId="urn:microsoft.com/office/officeart/2018/2/layout/IconCircleList"/>
    <dgm:cxn modelId="{F4868E29-D4F0-4640-8F44-861D3FA81420}" type="presParOf" srcId="{34F84C5A-60EC-48C2-B75A-AB9A889B74A7}" destId="{8CBB3F39-2EA6-4B26-B7F6-982D7E446612}" srcOrd="3" destOrd="0" presId="urn:microsoft.com/office/officeart/2018/2/layout/IconCircleList"/>
    <dgm:cxn modelId="{A8D7A8C2-3EF5-4826-B2B7-347EBAE9ED16}" type="presParOf" srcId="{34F84C5A-60EC-48C2-B75A-AB9A889B74A7}" destId="{BA8A2069-0A9C-454B-96E8-97BB77DC4859}" srcOrd="4" destOrd="0" presId="urn:microsoft.com/office/officeart/2018/2/layout/IconCircleList"/>
    <dgm:cxn modelId="{622BC6B8-2079-40B4-BBAF-5628CD1372DE}" type="presParOf" srcId="{BA8A2069-0A9C-454B-96E8-97BB77DC4859}" destId="{64B35765-4137-4E04-BA84-BB057EA94EFF}" srcOrd="0" destOrd="0" presId="urn:microsoft.com/office/officeart/2018/2/layout/IconCircleList"/>
    <dgm:cxn modelId="{31B7D06E-BED1-4A27-B838-4FFC53788EE1}" type="presParOf" srcId="{BA8A2069-0A9C-454B-96E8-97BB77DC4859}" destId="{46A07334-769F-4436-9473-E8284A9EF346}" srcOrd="1" destOrd="0" presId="urn:microsoft.com/office/officeart/2018/2/layout/IconCircleList"/>
    <dgm:cxn modelId="{B4F515E5-FAB9-4296-BACE-9EFC81ED1734}" type="presParOf" srcId="{BA8A2069-0A9C-454B-96E8-97BB77DC4859}" destId="{A71D4E6B-84AD-4B74-96AB-129D85DEBE17}" srcOrd="2" destOrd="0" presId="urn:microsoft.com/office/officeart/2018/2/layout/IconCircleList"/>
    <dgm:cxn modelId="{4E85A18E-4082-4C47-ACAB-0945004AC9D1}" type="presParOf" srcId="{BA8A2069-0A9C-454B-96E8-97BB77DC4859}" destId="{E24A97F5-F008-4D49-93E7-8AEF7A3E37DF}" srcOrd="3" destOrd="0" presId="urn:microsoft.com/office/officeart/2018/2/layout/IconCircleList"/>
    <dgm:cxn modelId="{3686719E-8AF2-4BD6-9760-C3B9820F8473}" type="presParOf" srcId="{34F84C5A-60EC-48C2-B75A-AB9A889B74A7}" destId="{5FE76D1C-7632-4B27-96D2-C5156F050969}" srcOrd="5" destOrd="0" presId="urn:microsoft.com/office/officeart/2018/2/layout/IconCircleList"/>
    <dgm:cxn modelId="{C8E63954-0F20-436F-B873-D285733A695E}" type="presParOf" srcId="{34F84C5A-60EC-48C2-B75A-AB9A889B74A7}" destId="{17592DC0-D1B8-4141-88B1-AE51E17EF66A}" srcOrd="6" destOrd="0" presId="urn:microsoft.com/office/officeart/2018/2/layout/IconCircleList"/>
    <dgm:cxn modelId="{BBF93DE8-FD50-4051-9B1A-728304D3B1B9}" type="presParOf" srcId="{17592DC0-D1B8-4141-88B1-AE51E17EF66A}" destId="{E1DAEB32-BD82-48E5-820E-29C925B65390}" srcOrd="0" destOrd="0" presId="urn:microsoft.com/office/officeart/2018/2/layout/IconCircleList"/>
    <dgm:cxn modelId="{49C7E586-0F1C-4A08-8839-080829C45B9F}" type="presParOf" srcId="{17592DC0-D1B8-4141-88B1-AE51E17EF66A}" destId="{D72EDFC6-F142-48D4-9EF0-D55B259E0232}" srcOrd="1" destOrd="0" presId="urn:microsoft.com/office/officeart/2018/2/layout/IconCircleList"/>
    <dgm:cxn modelId="{8921A3DA-F1C3-44CF-85BE-8A9226DA6F3E}" type="presParOf" srcId="{17592DC0-D1B8-4141-88B1-AE51E17EF66A}" destId="{0288C5ED-2A0F-4F49-A76F-C6FE9AB3A965}" srcOrd="2" destOrd="0" presId="urn:microsoft.com/office/officeart/2018/2/layout/IconCircleList"/>
    <dgm:cxn modelId="{D78FCA35-5C57-4EB4-8B5A-7EE4CDC64387}" type="presParOf" srcId="{17592DC0-D1B8-4141-88B1-AE51E17EF66A}" destId="{2BFFB89F-A766-4971-B93A-9C4868D56132}" srcOrd="3" destOrd="0" presId="urn:microsoft.com/office/officeart/2018/2/layout/IconCircleList"/>
    <dgm:cxn modelId="{8A1B8CA3-DB8A-4CB1-A1BA-D03FB7D2523B}" type="presParOf" srcId="{34F84C5A-60EC-48C2-B75A-AB9A889B74A7}" destId="{6AB2AD93-DCDC-4E8D-9F29-A4109E0243BF}" srcOrd="7" destOrd="0" presId="urn:microsoft.com/office/officeart/2018/2/layout/IconCircleList"/>
    <dgm:cxn modelId="{69EDB4F6-EBF5-4554-8849-E66B7FD25205}" type="presParOf" srcId="{34F84C5A-60EC-48C2-B75A-AB9A889B74A7}" destId="{038B164A-9106-4672-A5B8-9A2558D67B00}" srcOrd="8" destOrd="0" presId="urn:microsoft.com/office/officeart/2018/2/layout/IconCircleList"/>
    <dgm:cxn modelId="{A2577BEB-19B9-45F4-9243-5AB38D58BDF7}" type="presParOf" srcId="{038B164A-9106-4672-A5B8-9A2558D67B00}" destId="{FBCC46B0-1C9B-4F2A-9652-71AD9FD3CE7D}" srcOrd="0" destOrd="0" presId="urn:microsoft.com/office/officeart/2018/2/layout/IconCircleList"/>
    <dgm:cxn modelId="{CC01E95C-2176-46BD-9016-F7B204BC0D9B}" type="presParOf" srcId="{038B164A-9106-4672-A5B8-9A2558D67B00}" destId="{C05A1352-1402-49DB-AC76-F0F623956416}" srcOrd="1" destOrd="0" presId="urn:microsoft.com/office/officeart/2018/2/layout/IconCircleList"/>
    <dgm:cxn modelId="{BD6ED3A8-740E-4FF8-A52A-B3097AEB8599}" type="presParOf" srcId="{038B164A-9106-4672-A5B8-9A2558D67B00}" destId="{0187F889-96B8-488B-8DCA-E5A222C6F692}" srcOrd="2" destOrd="0" presId="urn:microsoft.com/office/officeart/2018/2/layout/IconCircleList"/>
    <dgm:cxn modelId="{D817B123-59DB-4EE6-9594-A43211F5BBDC}" type="presParOf" srcId="{038B164A-9106-4672-A5B8-9A2558D67B00}" destId="{8D83D9A3-A6F8-4C2D-B4E9-ACCA40885C8F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D53AA-D9EF-43F3-9547-D6AC7B5065E7}">
      <dsp:nvSpPr>
        <dsp:cNvPr id="0" name=""/>
        <dsp:cNvSpPr/>
      </dsp:nvSpPr>
      <dsp:spPr>
        <a:xfrm>
          <a:off x="682719" y="42185"/>
          <a:ext cx="851398" cy="85139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666B7B-E591-4A9D-A998-44F14C699A93}">
      <dsp:nvSpPr>
        <dsp:cNvPr id="0" name=""/>
        <dsp:cNvSpPr/>
      </dsp:nvSpPr>
      <dsp:spPr>
        <a:xfrm>
          <a:off x="861513" y="220979"/>
          <a:ext cx="493811" cy="493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D4C5FC-FE42-4693-9134-89F66B19FF37}">
      <dsp:nvSpPr>
        <dsp:cNvPr id="0" name=""/>
        <dsp:cNvSpPr/>
      </dsp:nvSpPr>
      <dsp:spPr>
        <a:xfrm>
          <a:off x="1716561" y="42185"/>
          <a:ext cx="2006868" cy="851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Metal Ion Characteristics:</a:t>
          </a:r>
          <a:br>
            <a:rPr lang="en-US" sz="1100" kern="1200"/>
          </a:br>
          <a:r>
            <a:rPr lang="en-US" sz="1100" kern="1200"/>
            <a:t>Oxidation state, ionic radius, and d-electron configuration. Higher charge often increases inertness.</a:t>
          </a:r>
        </a:p>
      </dsp:txBody>
      <dsp:txXfrm>
        <a:off x="1716561" y="42185"/>
        <a:ext cx="2006868" cy="851398"/>
      </dsp:txXfrm>
    </dsp:sp>
    <dsp:sp modelId="{658354C9-5832-4273-B877-C4F0D9E60C60}">
      <dsp:nvSpPr>
        <dsp:cNvPr id="0" name=""/>
        <dsp:cNvSpPr/>
      </dsp:nvSpPr>
      <dsp:spPr>
        <a:xfrm>
          <a:off x="4073110" y="42185"/>
          <a:ext cx="851398" cy="85139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BC1071-C4C7-4939-80BE-73FCADCD48F6}">
      <dsp:nvSpPr>
        <dsp:cNvPr id="0" name=""/>
        <dsp:cNvSpPr/>
      </dsp:nvSpPr>
      <dsp:spPr>
        <a:xfrm>
          <a:off x="4251904" y="220979"/>
          <a:ext cx="493811" cy="493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82D1A1-471A-43F7-B023-BA783C0F2820}">
      <dsp:nvSpPr>
        <dsp:cNvPr id="0" name=""/>
        <dsp:cNvSpPr/>
      </dsp:nvSpPr>
      <dsp:spPr>
        <a:xfrm>
          <a:off x="5106951" y="42185"/>
          <a:ext cx="2006868" cy="851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Nature of Ligands:</a:t>
          </a:r>
          <a:br>
            <a:rPr lang="en-US" sz="1100" kern="1200"/>
          </a:br>
          <a:r>
            <a:rPr lang="en-US" sz="1100" kern="1200"/>
            <a:t>Electron-donating ligands stabilize intermediates, while π-acceptors can promote substitution or redox reactions.</a:t>
          </a:r>
        </a:p>
      </dsp:txBody>
      <dsp:txXfrm>
        <a:off x="5106951" y="42185"/>
        <a:ext cx="2006868" cy="851398"/>
      </dsp:txXfrm>
    </dsp:sp>
    <dsp:sp modelId="{64B35765-4137-4E04-BA84-BB057EA94EFF}">
      <dsp:nvSpPr>
        <dsp:cNvPr id="0" name=""/>
        <dsp:cNvSpPr/>
      </dsp:nvSpPr>
      <dsp:spPr>
        <a:xfrm>
          <a:off x="682719" y="1573214"/>
          <a:ext cx="851398" cy="85139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07334-769F-4436-9473-E8284A9EF346}">
      <dsp:nvSpPr>
        <dsp:cNvPr id="0" name=""/>
        <dsp:cNvSpPr/>
      </dsp:nvSpPr>
      <dsp:spPr>
        <a:xfrm>
          <a:off x="861513" y="1752008"/>
          <a:ext cx="493811" cy="493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4A97F5-F008-4D49-93E7-8AEF7A3E37DF}">
      <dsp:nvSpPr>
        <dsp:cNvPr id="0" name=""/>
        <dsp:cNvSpPr/>
      </dsp:nvSpPr>
      <dsp:spPr>
        <a:xfrm>
          <a:off x="1716561" y="1573214"/>
          <a:ext cx="2006868" cy="851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Solvent Effects:</a:t>
          </a:r>
          <a:br>
            <a:rPr lang="en-US" sz="1100" kern="1200"/>
          </a:br>
          <a:r>
            <a:rPr lang="en-US" sz="1100" kern="1200"/>
            <a:t>Protic vs. aprotic solvents modify activation energies by stabilizing charged species.</a:t>
          </a:r>
        </a:p>
      </dsp:txBody>
      <dsp:txXfrm>
        <a:off x="1716561" y="1573214"/>
        <a:ext cx="2006868" cy="851398"/>
      </dsp:txXfrm>
    </dsp:sp>
    <dsp:sp modelId="{E1DAEB32-BD82-48E5-820E-29C925B65390}">
      <dsp:nvSpPr>
        <dsp:cNvPr id="0" name=""/>
        <dsp:cNvSpPr/>
      </dsp:nvSpPr>
      <dsp:spPr>
        <a:xfrm>
          <a:off x="4073110" y="1573214"/>
          <a:ext cx="851398" cy="85139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EDFC6-F142-48D4-9EF0-D55B259E0232}">
      <dsp:nvSpPr>
        <dsp:cNvPr id="0" name=""/>
        <dsp:cNvSpPr/>
      </dsp:nvSpPr>
      <dsp:spPr>
        <a:xfrm>
          <a:off x="4251904" y="1752008"/>
          <a:ext cx="493811" cy="4938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FFB89F-A766-4971-B93A-9C4868D56132}">
      <dsp:nvSpPr>
        <dsp:cNvPr id="0" name=""/>
        <dsp:cNvSpPr/>
      </dsp:nvSpPr>
      <dsp:spPr>
        <a:xfrm>
          <a:off x="5106951" y="1573214"/>
          <a:ext cx="2006868" cy="851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Steric Effects:</a:t>
          </a:r>
          <a:br>
            <a:rPr lang="en-US" sz="1100" kern="1200"/>
          </a:br>
          <a:r>
            <a:rPr lang="en-US" sz="1100" kern="1200"/>
            <a:t>Bulky ligands hinder associative pathways, favoring dissociative mechanisms.</a:t>
          </a:r>
        </a:p>
      </dsp:txBody>
      <dsp:txXfrm>
        <a:off x="5106951" y="1573214"/>
        <a:ext cx="2006868" cy="851398"/>
      </dsp:txXfrm>
    </dsp:sp>
    <dsp:sp modelId="{FBCC46B0-1C9B-4F2A-9652-71AD9FD3CE7D}">
      <dsp:nvSpPr>
        <dsp:cNvPr id="0" name=""/>
        <dsp:cNvSpPr/>
      </dsp:nvSpPr>
      <dsp:spPr>
        <a:xfrm>
          <a:off x="682719" y="3104244"/>
          <a:ext cx="851398" cy="85139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5A1352-1402-49DB-AC76-F0F623956416}">
      <dsp:nvSpPr>
        <dsp:cNvPr id="0" name=""/>
        <dsp:cNvSpPr/>
      </dsp:nvSpPr>
      <dsp:spPr>
        <a:xfrm>
          <a:off x="861513" y="3283037"/>
          <a:ext cx="493811" cy="49381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83D9A3-A6F8-4C2D-B4E9-ACCA40885C8F}">
      <dsp:nvSpPr>
        <dsp:cNvPr id="0" name=""/>
        <dsp:cNvSpPr/>
      </dsp:nvSpPr>
      <dsp:spPr>
        <a:xfrm>
          <a:off x="1716561" y="3104244"/>
          <a:ext cx="2006868" cy="851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Temperature and Ionic Strength:</a:t>
          </a:r>
          <a:br>
            <a:rPr lang="en-US" sz="1100" kern="1200"/>
          </a:br>
          <a:r>
            <a:rPr lang="en-US" sz="1100" kern="1200"/>
            <a:t>Affect activation barriers and diffusion-controlled processes.</a:t>
          </a:r>
        </a:p>
      </dsp:txBody>
      <dsp:txXfrm>
        <a:off x="1716561" y="3104244"/>
        <a:ext cx="2006868" cy="851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6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970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763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4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7660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5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8341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35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0812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7109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2131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9858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6BF2F-16A1-BA58-C1CE-6DE87706FE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Reaction mechanisms in coordination compounds.</a:t>
            </a:r>
            <a:endParaRPr lang="ru-KZ" sz="4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46CD7C-D396-7E1C-F26C-34A4E9E87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PhD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Bakhadur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Askar</a:t>
            </a:r>
            <a:endParaRPr lang="ru-KZ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37323D-9213-7BEF-9429-B2649E9BA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56" y="120969"/>
            <a:ext cx="1609483" cy="16643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AF29E9-9729-A5C7-A457-0D61F478F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8544" y="56164"/>
            <a:ext cx="1755800" cy="17314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A55B464-B79B-E189-7779-4A5B1FAD7F18}"/>
              </a:ext>
            </a:extLst>
          </p:cNvPr>
          <p:cNvSpPr txBox="1"/>
          <p:nvPr/>
        </p:nvSpPr>
        <p:spPr>
          <a:xfrm>
            <a:off x="1850279" y="307328"/>
            <a:ext cx="8281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Al-Farabi Kazakh National University</a:t>
            </a:r>
            <a:endParaRPr lang="ru-RU" dirty="0"/>
          </a:p>
          <a:p>
            <a:pPr algn="ctr"/>
            <a:r>
              <a:rPr lang="en-US" dirty="0"/>
              <a:t>Faculty of Chemistry and Chemical technology</a:t>
            </a:r>
            <a:endParaRPr lang="ru-RU" dirty="0"/>
          </a:p>
          <a:p>
            <a:pPr algn="ctr"/>
            <a:r>
              <a:rPr lang="en-US" dirty="0"/>
              <a:t>Department of General and Inorganic Chemistry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1632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EBC7A-3ED6-B45D-CA5F-A44ABF2FE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Reactivity in coordination chemistry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0B23AF-34F9-AF23-D588-EF7453EAB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Reactions of coordination compounds are central to understanding metal-ligand dynamics and catalytic cycles in both inorganic and bioinorganic chemistry.</a:t>
            </a:r>
            <a:br>
              <a:rPr lang="en-US" b="1" dirty="0"/>
            </a:br>
            <a:r>
              <a:rPr lang="en-US" b="1" dirty="0"/>
              <a:t>Unlike simple ionic reactions, these processes involve complex reorganizations of the coordination sphere around the central metal ion.</a:t>
            </a:r>
          </a:p>
          <a:p>
            <a:pPr marL="0" indent="0">
              <a:buNone/>
            </a:pPr>
            <a:r>
              <a:rPr lang="en-US" b="1" dirty="0"/>
              <a:t>Main Types of Reactions: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Substitution Reactions — exchange of ligands in the inner coordination sphere.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Electron Transfer Reactions — oxidation-reduction between metal centers or between metal and ligands.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Isomerization and Rearrangement — internal reorganization without a change in composition.</a:t>
            </a:r>
          </a:p>
          <a:p>
            <a:pPr marL="0" indent="0">
              <a:buNone/>
            </a:pPr>
            <a:r>
              <a:rPr lang="en-US" b="1" dirty="0"/>
              <a:t>Such mechanisms determine the stability, reactivity, and function of coordination complexes in catalysis, biological systems, and materials chemistry.</a:t>
            </a: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15058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24A1565-B7E1-4C59-84A2-5831F11608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3" name="Picture 1032">
            <a:extLst>
              <a:ext uri="{FF2B5EF4-FFF2-40B4-BE49-F238E27FC236}">
                <a16:creationId xmlns:a16="http://schemas.microsoft.com/office/drawing/2014/main" id="{3B8B134C-47B2-49B8-B810-2931B20EA7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035" name="Picture 1034">
            <a:extLst>
              <a:ext uri="{FF2B5EF4-FFF2-40B4-BE49-F238E27FC236}">
                <a16:creationId xmlns:a16="http://schemas.microsoft.com/office/drawing/2014/main" id="{1550BD34-8417-42DB-BEA7-96B1E4156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037" name="Rectangle 1036">
            <a:extLst>
              <a:ext uri="{FF2B5EF4-FFF2-40B4-BE49-F238E27FC236}">
                <a16:creationId xmlns:a16="http://schemas.microsoft.com/office/drawing/2014/main" id="{EE04A24D-ECF7-4024-BAC2-981BA69CF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F1C3D135-9831-45A9-8FBE-2A2548C87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F8375ABF-52E0-4C78-B2CF-0A949D7D88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F70AA-E05B-B98C-246C-4355BD6F1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4" y="808056"/>
            <a:ext cx="3969504" cy="1077229"/>
          </a:xfrm>
        </p:spPr>
        <p:txBody>
          <a:bodyPr>
            <a:normAutofit/>
          </a:bodyPr>
          <a:lstStyle/>
          <a:p>
            <a:pPr algn="l"/>
            <a:r>
              <a:rPr lang="en-US" sz="3100" b="1"/>
              <a:t>Ligand substitution reactions</a:t>
            </a:r>
            <a:endParaRPr lang="ru-KZ" sz="31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8CF17D3-6FA7-7344-E8F4-C04DE1FC34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45615" y="1885285"/>
                <a:ext cx="4858666" cy="4617115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US" sz="1050" b="1" dirty="0"/>
                  <a:t>Ligand substitution is the most common process in coordination chemistry, where one ligand replaces another around the same metal ion.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ar-IQ" sz="105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IQ" sz="1050" b="1" i="1" smtClean="0">
                              <a:latin typeface="Cambria Math" panose="02040503050406030204" pitchFamily="18" charset="0"/>
                            </a:rPr>
                            <m:t>𝑴</m:t>
                          </m:r>
                          <m:sSub>
                            <m:sSubPr>
                              <m:ctrlPr>
                                <a:rPr lang="ar-IQ" sz="105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IQ" sz="1050" b="1" i="1" smtClean="0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ar-IQ" sz="1050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e>
                      </m:d>
                      <m:r>
                        <a:rPr lang="ar-IQ" sz="1050" b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ar-IQ" sz="105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IQ" sz="1050" b="1" i="1" smtClean="0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p>
                          <m:r>
                            <a:rPr lang="ar-IQ" sz="1050" b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ar-IQ" sz="1050" b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["/>
                          <m:endChr m:val="]"/>
                          <m:ctrlPr>
                            <a:rPr lang="ar-IQ" sz="105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IQ" sz="1050" b="1" i="1" smtClean="0">
                              <a:latin typeface="Cambria Math" panose="02040503050406030204" pitchFamily="18" charset="0"/>
                            </a:rPr>
                            <m:t>𝑴</m:t>
                          </m:r>
                          <m:sSubSup>
                            <m:sSubSupPr>
                              <m:ctrlPr>
                                <a:rPr lang="ar-IQ" sz="105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ar-IQ" sz="1050" b="1" i="1" smtClean="0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ar-IQ" sz="1050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  <m:sup>
                              <m:r>
                                <a:rPr lang="ar-IQ" sz="1050" b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  <m:r>
                        <a:rPr lang="ar-IQ" sz="1050" b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IQ" sz="1050" b="1" i="1" smtClean="0">
                          <a:latin typeface="Cambria Math" panose="02040503050406030204" pitchFamily="18" charset="0"/>
                        </a:rPr>
                        <m:t>𝑳</m:t>
                      </m:r>
                    </m:oMath>
                  </m:oMathPara>
                </a14:m>
                <a:endParaRPr lang="ar-IQ" sz="1050" b="1" dirty="0"/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US" sz="1050" b="1" dirty="0"/>
                  <a:t>These reactions are classified according to their mechanistic pathways: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US" sz="1050" b="1" dirty="0"/>
                  <a:t>Dissociative (D) mechanism:</a:t>
                </a:r>
                <a:br>
                  <a:rPr lang="en-US" sz="1050" b="1" dirty="0"/>
                </a:br>
                <a:r>
                  <a:rPr lang="en-US" sz="1050" b="1" dirty="0"/>
                  <a:t>A ligand departs first, creating a lower coordination intermediate before a new ligand binds.</a:t>
                </a:r>
                <a:br>
                  <a:rPr lang="en-US" sz="1050" b="1" dirty="0"/>
                </a:br>
                <a:r>
                  <a:rPr lang="en-US" sz="1050" b="1" dirty="0"/>
                  <a:t>Common for high-spin complexes and large, labile metals , </a:t>
                </a:r>
                <a:r>
                  <a:rPr lang="en-US" sz="1050" b="1" dirty="0" err="1"/>
                  <a:t>e.G.</a:t>
                </a:r>
                <a:r>
                  <a:rPr lang="en-US" sz="1050" b="1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"/>
                        <m:ctrlPr>
                          <a:rPr lang="ar-IQ" sz="105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IQ" sz="1050" b="1" i="1" smtClean="0">
                            <a:latin typeface="Cambria Math" panose="02040503050406030204" pitchFamily="18" charset="0"/>
                          </a:rPr>
                          <m:t>𝑪𝒐</m:t>
                        </m:r>
                        <m:d>
                          <m:dPr>
                            <m:endChr m:val=""/>
                            <m:ctrlPr>
                              <a:rPr lang="ar-IQ" sz="105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IQ" sz="105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IQ" sz="1050" b="1" i="1" smtClean="0">
                                    <a:latin typeface="Cambria Math" panose="02040503050406030204" pitchFamily="18" charset="0"/>
                                  </a:rPr>
                                  <m:t>𝑯</m:t>
                                </m:r>
                              </m:e>
                              <m:sub>
                                <m:r>
                                  <a:rPr lang="ar-IQ" sz="105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ar-IQ" sz="1050" b="1" i="1" smtClean="0">
                                <a:latin typeface="Cambria Math" panose="02040503050406030204" pitchFamily="18" charset="0"/>
                              </a:rPr>
                              <m:t>𝑶</m:t>
                            </m:r>
                            <m:sSub>
                              <m:sSubPr>
                                <m:ctrlPr>
                                  <a:rPr lang="ar-IQ" sz="105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begChr m:val=""/>
                                    <m:endChr m:val=""/>
                                    <m:ctrlPr>
                                      <a:rPr lang="ar-IQ" sz="105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IQ" sz="1050" b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d>
                              </m:e>
                              <m:sub>
                                <m:r>
                                  <a:rPr lang="ar-IQ" sz="1050" b="1" i="1" smtClean="0"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ar-IQ" sz="105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"/>
                                    <m:endChr m:val=""/>
                                    <m:ctrlPr>
                                      <a:rPr lang="ar-IQ" sz="105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IQ" sz="1050" b="1" smtClean="0">
                                        <a:latin typeface="Cambria Math" panose="02040503050406030204" pitchFamily="18" charset="0"/>
                                      </a:rPr>
                                      <m:t>]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ar-IQ" sz="105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ar-IQ" sz="1050" b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d>
                  </m:oMath>
                </a14:m>
                <a:endParaRPr lang="en-US" sz="1050" b="1" dirty="0"/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US" sz="1050" b="1" dirty="0"/>
                  <a:t>Associative (a) mechanism:</a:t>
                </a:r>
                <a:br>
                  <a:rPr lang="en-US" sz="1050" b="1" dirty="0"/>
                </a:br>
                <a:r>
                  <a:rPr lang="en-US" sz="1050" b="1" dirty="0"/>
                  <a:t>the incoming ligand coordinates first, forming a higher coordination transition state before one ligand leaves.</a:t>
                </a:r>
                <a:br>
                  <a:rPr lang="en-US" sz="1050" b="1" dirty="0"/>
                </a:br>
                <a:r>
                  <a:rPr lang="en-US" sz="1050" b="1" dirty="0"/>
                  <a:t>Typical of low-spin d⁸ metals (e.G., Pt(ii), pd(ii)).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US" sz="1050" b="1" dirty="0"/>
                  <a:t>Interchange (i) mechanism:</a:t>
                </a:r>
                <a:br>
                  <a:rPr lang="en-US" sz="1050" b="1" dirty="0"/>
                </a:br>
                <a:r>
                  <a:rPr lang="en-US" sz="1050" b="1" dirty="0"/>
                  <a:t>both bond breaking and forming occur simultaneously, without fully isolating intermediates.</a:t>
                </a:r>
                <a:br>
                  <a:rPr lang="en-US" sz="1050" b="1" dirty="0"/>
                </a:br>
                <a:r>
                  <a:rPr lang="en-US" sz="1050" b="1" dirty="0"/>
                  <a:t>This is the most common case in aqueous metal complexes.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ru-KZ" sz="1050" b="1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8CF17D3-6FA7-7344-E8F4-C04DE1FC34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45615" y="1885285"/>
                <a:ext cx="4858666" cy="4617115"/>
              </a:xfrm>
              <a:blipFill>
                <a:blip r:embed="rId5"/>
                <a:stretch>
                  <a:fillRect l="-9159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Transition Metals - Ligand Substitution Reactions (A-Level Chemistry) -  Study Mind">
            <a:extLst>
              <a:ext uri="{FF2B5EF4-FFF2-40B4-BE49-F238E27FC236}">
                <a16:creationId xmlns:a16="http://schemas.microsoft.com/office/drawing/2014/main" id="{90AC143B-1AD9-DE2A-3F2A-B66C7BC96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1768" y="2626332"/>
            <a:ext cx="3994617" cy="1605999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>
            <a:extLst>
              <a:ext uri="{FF2B5EF4-FFF2-40B4-BE49-F238E27FC236}">
                <a16:creationId xmlns:a16="http://schemas.microsoft.com/office/drawing/2014/main" id="{34BB1BDF-EAFF-49B6-ABF3-7F9B3201C9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94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FE4BB-1FDC-5870-7494-8F857A3B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Kinetic and thermodynamic control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EB0747-4052-E1D0-E6D9-2D4A523C8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2613" y="2052116"/>
            <a:ext cx="8877526" cy="43973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The reactivity of a coordination compound can be governed by kinetic lability or thermodynamic stability.</a:t>
            </a:r>
          </a:p>
          <a:p>
            <a:pPr marL="0" indent="0">
              <a:buNone/>
            </a:pPr>
            <a:r>
              <a:rPr lang="en-US" b="1" dirty="0"/>
              <a:t>Kinetic Factors:</a:t>
            </a:r>
          </a:p>
          <a:p>
            <a:pPr lvl="1"/>
            <a:r>
              <a:rPr lang="en-US" b="1" dirty="0"/>
              <a:t>Rate of ligand substitution depends on metal oxidation state, electronic configuration, and ligand type.</a:t>
            </a:r>
          </a:p>
          <a:p>
            <a:pPr lvl="1"/>
            <a:r>
              <a:rPr lang="en-US" b="1" dirty="0"/>
              <a:t>Labile complexes (e.g., first-row transition metals with high-spin configurations) undergo rapid substitution.</a:t>
            </a:r>
          </a:p>
          <a:p>
            <a:pPr lvl="1"/>
            <a:r>
              <a:rPr lang="en-US" b="1" dirty="0"/>
              <a:t>Inert complexes (e.g., low-spin d⁶ ions like Co³⁺ or Cr³⁺) react slowly.</a:t>
            </a:r>
          </a:p>
          <a:p>
            <a:pPr marL="0" indent="0">
              <a:buNone/>
            </a:pPr>
            <a:r>
              <a:rPr lang="en-US" b="1" dirty="0"/>
              <a:t>Thermodynamic Factors:</a:t>
            </a:r>
          </a:p>
          <a:p>
            <a:pPr lvl="1"/>
            <a:r>
              <a:rPr lang="en-US" b="1" dirty="0"/>
              <a:t>Determine the equilibrium composition and stability of products.</a:t>
            </a:r>
          </a:p>
          <a:p>
            <a:pPr lvl="1"/>
            <a:r>
              <a:rPr lang="en-US" b="1" dirty="0"/>
              <a:t>Even an inert complex may be thermodynamically unstable and vice versa.</a:t>
            </a:r>
          </a:p>
          <a:p>
            <a:pPr marL="0" indent="0">
              <a:buNone/>
            </a:pPr>
            <a:r>
              <a:rPr lang="en-US" b="1" dirty="0"/>
              <a:t>Thus, kinetic and thermodynamic aspects together define whether a coordination reaction will occur and how fast it proceeds.</a:t>
            </a: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143191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97DEA-484A-6D82-B1FD-FFED1BD6F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Electron transfer reactions</a:t>
            </a:r>
            <a:endParaRPr lang="ru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6860982-F30E-2D9C-FB75-BEE0C0146F86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2609873" y="2052115"/>
                <a:ext cx="3891960" cy="3997828"/>
              </a:xfrm>
            </p:spPr>
            <p:txBody>
              <a:bodyPr>
                <a:normAutofit fontScale="47500" lnSpcReduction="200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Electron transfer plays a vital role in redox processes involving coordination compounds.</a:t>
                </a:r>
              </a:p>
              <a:p>
                <a:pPr marL="0" indent="0">
                  <a:buNone/>
                </a:pPr>
                <a:r>
                  <a:rPr lang="en-US" b="1" dirty="0"/>
                  <a:t>1. Inner-Sphere Mechanism:</a:t>
                </a:r>
              </a:p>
              <a:p>
                <a:pPr marL="0" indent="0">
                  <a:buNone/>
                </a:pPr>
                <a:r>
                  <a:rPr lang="en-US" b="1" dirty="0"/>
                  <a:t>A ligand acts as a bridge between two metal centers, temporarily coordinating both and allowing direct electron transfer.</a:t>
                </a:r>
                <a:br>
                  <a:rPr lang="en-US" b="1" dirty="0"/>
                </a:br>
                <a:r>
                  <a:rPr lang="en-US" b="1" dirty="0"/>
                  <a:t>Example: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ar-IQ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IQ" b="1" i="1" smtClean="0">
                              <a:latin typeface="Cambria Math" panose="02040503050406030204" pitchFamily="18" charset="0"/>
                            </a:rPr>
                            <m:t>𝑪𝒐</m:t>
                          </m:r>
                          <m:d>
                            <m:dPr>
                              <m:endChr m:val=""/>
                              <m:ctrlPr>
                                <a:rPr lang="ar-IQ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IQ" b="1" i="1" smtClean="0"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  <m:sSub>
                                <m:sSub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1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sub>
                              </m:sSub>
                              <m:r>
                                <a:rPr lang="ar-IQ" b="1" i="1" smtClean="0">
                                  <a:latin typeface="Cambria Math" panose="02040503050406030204" pitchFamily="18" charset="0"/>
                                </a:rPr>
                                <m:t>𝑪𝒍</m:t>
                              </m:r>
                              <m:sSup>
                                <m:sSup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1" smtClean="0">
                                          <a:latin typeface="Cambria Math" panose="02040503050406030204" pitchFamily="18" charset="0"/>
                                        </a:rPr>
                                        <m:t>]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ar-IQ" b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  <m:r>
                                <a:rPr lang="ar-IQ" b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["/>
                                  <m:endChr m:val=""/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𝑪𝒓</m:t>
                                  </m:r>
                                  <m:d>
                                    <m:dPr>
                                      <m:endChr m:val=""/>
                                      <m:ctrlPr>
                                        <a:rPr lang="ar-IQ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ar-IQ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ar-IQ" b="1" i="1" smtClean="0">
                                              <a:latin typeface="Cambria Math" panose="02040503050406030204" pitchFamily="18" charset="0"/>
                                            </a:rPr>
                                            <m:t>𝑯</m:t>
                                          </m:r>
                                        </m:e>
                                        <m:sub>
                                          <m:r>
                                            <a:rPr lang="ar-IQ" b="1" i="1" smtClean="0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b>
                                      </m:sSub>
                                      <m:r>
                                        <a:rPr lang="ar-IQ" b="1" i="1" smtClean="0">
                                          <a:latin typeface="Cambria Math" panose="02040503050406030204" pitchFamily="18" charset="0"/>
                                        </a:rPr>
                                        <m:t>𝑶</m:t>
                                      </m:r>
                                      <m:sSub>
                                        <m:sSubPr>
                                          <m:ctrlPr>
                                            <a:rPr lang="ar-IQ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"/>
                                              <m:endChr m:val=""/>
                                              <m:ctrlPr>
                                                <a:rPr lang="ar-IQ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ar-IQ" b="1" smtClean="0"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ar-IQ" b="1" i="1" smtClean="0">
                                              <a:latin typeface="Cambria Math" panose="02040503050406030204" pitchFamily="18" charset="0"/>
                                            </a:rPr>
                                            <m:t>𝟔</m:t>
                                          </m:r>
                                        </m:sub>
                                      </m:sSub>
                                      <m:sSup>
                                        <m:sSupPr>
                                          <m:ctrlPr>
                                            <a:rPr lang="ar-IQ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begChr m:val=""/>
                                              <m:endChr m:val=""/>
                                              <m:ctrlPr>
                                                <a:rPr lang="ar-IQ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ar-IQ" b="1" smtClean="0">
                                                  <a:latin typeface="Cambria Math" panose="02040503050406030204" pitchFamily="18" charset="0"/>
                                                </a:rPr>
                                                <m:t>]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ar-IQ" b="1" i="1" smtClean="0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  <m:r>
                                            <a:rPr lang="ar-IQ" b="1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p>
                                      <m:r>
                                        <a:rPr lang="ar-IQ" b="1" smtClean="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d>
                                        <m:dPr>
                                          <m:begChr m:val="["/>
                                          <m:endChr m:val=""/>
                                          <m:ctrlPr>
                                            <a:rPr lang="ar-IQ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ar-IQ" b="1" i="1" smtClean="0">
                                              <a:latin typeface="Cambria Math" panose="02040503050406030204" pitchFamily="18" charset="0"/>
                                            </a:rPr>
                                            <m:t>𝑪𝒐</m:t>
                                          </m:r>
                                          <m:d>
                                            <m:dPr>
                                              <m:endChr m:val=""/>
                                              <m:ctrlPr>
                                                <a:rPr lang="ar-IQ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ar-IQ" b="1" i="1" smtClean="0">
                                                  <a:latin typeface="Cambria Math" panose="02040503050406030204" pitchFamily="18" charset="0"/>
                                                </a:rPr>
                                                <m:t>𝑵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ar-IQ" b="1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ar-IQ" b="1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𝑯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ar-IQ" b="1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𝟑</m:t>
                                                  </m:r>
                                                </m:sub>
                                              </m:sSub>
                                              <m:sSub>
                                                <m:sSubPr>
                                                  <m:ctrlPr>
                                                    <a:rPr lang="ar-IQ" b="1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d>
                                                    <m:dPr>
                                                      <m:begChr m:val=""/>
                                                      <m:endChr m:val=""/>
                                                      <m:ctrlPr>
                                                        <a:rPr lang="ar-IQ" b="1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dPr>
                                                    <m:e>
                                                      <m:r>
                                                        <a:rPr lang="ar-IQ" b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)</m:t>
                                                      </m:r>
                                                    </m:e>
                                                  </m:d>
                                                </m:e>
                                                <m:sub>
                                                  <m:r>
                                                    <a:rPr lang="ar-IQ" b="1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𝟓</m:t>
                                                  </m:r>
                                                </m:sub>
                                              </m:sSub>
                                              <m:d>
                                                <m:dPr>
                                                  <m:ctrlPr>
                                                    <a:rPr lang="ar-IQ" b="1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ar-IQ" b="1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ar-IQ" b="1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𝑯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ar-IQ" b="1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𝟐</m:t>
                                                      </m:r>
                                                    </m:sub>
                                                  </m:sSub>
                                                  <m:r>
                                                    <a:rPr lang="ar-IQ" b="1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𝑶</m:t>
                                                  </m:r>
                                                </m:e>
                                              </m:d>
                                              <m:sSup>
                                                <m:sSupPr>
                                                  <m:ctrlPr>
                                                    <a:rPr lang="ar-IQ" b="1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d>
                                                    <m:dPr>
                                                      <m:begChr m:val=""/>
                                                      <m:endChr m:val=""/>
                                                      <m:ctrlPr>
                                                        <a:rPr lang="ar-IQ" b="1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dPr>
                                                    <m:e>
                                                      <m:r>
                                                        <a:rPr lang="ar-IQ" b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]</m:t>
                                                      </m:r>
                                                    </m:e>
                                                  </m:d>
                                                </m:e>
                                                <m:sup>
                                                  <m:r>
                                                    <a:rPr lang="ar-IQ" b="1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𝟑</m:t>
                                                  </m:r>
                                                  <m:r>
                                                    <a:rPr lang="ar-IQ" b="1">
                                                      <a:latin typeface="Cambria Math" panose="02040503050406030204" pitchFamily="18" charset="0"/>
                                                    </a:rPr>
                                                    <m:t>+</m:t>
                                                  </m:r>
                                                </m:sup>
                                              </m:sSup>
                                              <m:r>
                                                <a:rPr lang="ar-IQ" b="1" smtClean="0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d>
                                                <m:dPr>
                                                  <m:begChr m:val="["/>
                                                  <m:endChr m:val=""/>
                                                  <m:ctrlPr>
                                                    <a:rPr lang="ar-IQ" b="1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ar-IQ" b="1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𝑪𝒓</m:t>
                                                  </m:r>
                                                  <m:d>
                                                    <m:dPr>
                                                      <m:endChr m:val=""/>
                                                      <m:ctrlPr>
                                                        <a:rPr lang="ar-IQ" b="1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dPr>
                                                    <m:e>
                                                      <m:sSub>
                                                        <m:sSubPr>
                                                          <m:ctrlPr>
                                                            <a:rPr lang="ar-IQ" b="1" i="1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</m:ctrlPr>
                                                        </m:sSubPr>
                                                        <m:e>
                                                          <m:r>
                                                            <a:rPr lang="ar-IQ" b="1" i="1" smtClean="0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  <m:t>𝑯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a:rPr lang="ar-IQ" b="1" i="1" smtClean="0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  <m:t>𝟐</m:t>
                                                          </m:r>
                                                        </m:sub>
                                                      </m:sSub>
                                                      <m:r>
                                                        <a:rPr lang="ar-IQ" b="1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𝑶</m:t>
                                                      </m:r>
                                                      <m:sSub>
                                                        <m:sSubPr>
                                                          <m:ctrlPr>
                                                            <a:rPr lang="ar-IQ" b="1" i="1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</m:ctrlPr>
                                                        </m:sSubPr>
                                                        <m:e>
                                                          <m:d>
                                                            <m:dPr>
                                                              <m:begChr m:val=""/>
                                                              <m:endChr m:val=""/>
                                                              <m:ctrlPr>
                                                                <a:rPr lang="ar-IQ" b="1" i="1"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</m:ctrlPr>
                                                            </m:dPr>
                                                            <m:e>
                                                              <m:r>
                                                                <a:rPr lang="ar-IQ" b="1" smtClean="0"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  <m:t>)</m:t>
                                                              </m:r>
                                                            </m:e>
                                                          </m:d>
                                                        </m:e>
                                                        <m:sub>
                                                          <m:r>
                                                            <a:rPr lang="ar-IQ" b="1" i="1" smtClean="0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  <m:t>𝟓</m:t>
                                                          </m:r>
                                                        </m:sub>
                                                      </m:sSub>
                                                      <m:r>
                                                        <a:rPr lang="ar-IQ" b="1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𝑪𝒍</m:t>
                                                      </m:r>
                                                      <m:sSup>
                                                        <m:sSupPr>
                                                          <m:ctrlPr>
                                                            <a:rPr lang="ar-IQ" b="1" i="1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</m:ctrlPr>
                                                        </m:sSupPr>
                                                        <m:e>
                                                          <m:d>
                                                            <m:dPr>
                                                              <m:begChr m:val=""/>
                                                              <m:endChr m:val=""/>
                                                              <m:ctrlPr>
                                                                <a:rPr lang="ar-IQ" b="1" i="1"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</m:ctrlPr>
                                                            </m:dPr>
                                                            <m:e>
                                                              <m:r>
                                                                <a:rPr lang="ar-IQ" b="1" smtClean="0"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  <m:t>]</m:t>
                                                              </m:r>
                                                            </m:e>
                                                          </m:d>
                                                        </m:e>
                                                        <m:sup>
                                                          <m:r>
                                                            <a:rPr lang="ar-IQ" b="1" i="1" smtClean="0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  <m:t>𝟐</m:t>
                                                          </m:r>
                                                          <m:r>
                                                            <a:rPr lang="ar-IQ" b="1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  <m:t>+</m:t>
                                                          </m:r>
                                                        </m:sup>
                                                      </m:sSup>
                                                    </m:e>
                                                  </m:d>
                                                </m:e>
                                              </m:d>
                                            </m:e>
                                          </m:d>
                                        </m:e>
                                      </m:d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ar-IQ" b="1" dirty="0"/>
              </a:p>
              <a:p>
                <a:pPr marL="0" indent="0">
                  <a:buNone/>
                </a:pPr>
                <a:r>
                  <a:rPr lang="en-US" b="1" dirty="0"/>
                  <a:t>The chloride ion serves as the bridging ligand.</a:t>
                </a:r>
              </a:p>
              <a:p>
                <a:pPr marL="0" indent="0">
                  <a:buNone/>
                </a:pPr>
                <a:endParaRPr lang="ru-KZ" b="1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6860982-F30E-2D9C-FB75-BEE0C0146F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609873" y="2052115"/>
                <a:ext cx="3891960" cy="3997828"/>
              </a:xfrm>
              <a:blipFill>
                <a:blip r:embed="rId2"/>
                <a:stretch>
                  <a:fillRect t="-15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Объект 3">
            <a:extLst>
              <a:ext uri="{FF2B5EF4-FFF2-40B4-BE49-F238E27FC236}">
                <a16:creationId xmlns:a16="http://schemas.microsoft.com/office/drawing/2014/main" id="{FA3A16F6-4DE1-3AA7-C75D-792AEC7E80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2. Outer-Sphere Mechanism:</a:t>
            </a:r>
          </a:p>
          <a:p>
            <a:pPr marL="0" indent="0">
              <a:buNone/>
            </a:pPr>
            <a:r>
              <a:rPr lang="en-US" b="1" dirty="0"/>
              <a:t>Electron transfer occurs without direct ligand exchange, through orbital overlap across the solvent barrier.</a:t>
            </a:r>
            <a:br>
              <a:rPr lang="en-US" b="1" dirty="0"/>
            </a:br>
            <a:r>
              <a:rPr lang="en-US" b="1" dirty="0"/>
              <a:t>This is typical for complexes with inert coordination spheres.</a:t>
            </a:r>
          </a:p>
          <a:p>
            <a:pPr marL="0" indent="0">
              <a:buNone/>
            </a:pPr>
            <a:r>
              <a:rPr lang="en-US" b="1" dirty="0"/>
              <a:t>These mechanisms are central to biochemical electron transport and electrocatalysis.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3741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EC6F8-5FEE-7CF0-3308-C59C2683C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Isomerization and rearrangement reactions</a:t>
            </a:r>
            <a:endParaRPr lang="ru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D8626D5-122E-5D16-19CD-4C20A24520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In some coordination compounds, the connectivity of ligands does not change, but their spatial arrangement or bonding mode does.</a:t>
                </a:r>
              </a:p>
              <a:p>
                <a:pPr marL="0" indent="0">
                  <a:buNone/>
                </a:pPr>
                <a:r>
                  <a:rPr lang="en-US" b="1" dirty="0"/>
                  <a:t>Types of Rearrangements:</a:t>
                </a:r>
              </a:p>
              <a:p>
                <a:pPr marL="0" indent="0">
                  <a:buNone/>
                </a:pPr>
                <a:r>
                  <a:rPr lang="en-US" b="1" dirty="0"/>
                  <a:t>Linkage Isomerization:</a:t>
                </a:r>
                <a:br>
                  <a:rPr lang="en-US" b="1" dirty="0"/>
                </a:br>
                <a:r>
                  <a:rPr lang="en-US" b="1" dirty="0"/>
                  <a:t>In ambidentate ligands (e.g., NO₂⁻, SCN⁻), the donor atom changes from nitrogen to oxygen or sulfur.</a:t>
                </a:r>
                <a:br>
                  <a:rPr lang="en-US" b="1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ar-IQ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IQ" b="1" i="1" smtClean="0">
                              <a:latin typeface="Cambria Math" panose="02040503050406030204" pitchFamily="18" charset="0"/>
                            </a:rPr>
                            <m:t>𝑪𝒐</m:t>
                          </m:r>
                          <m:d>
                            <m:dPr>
                              <m:endChr m:val=""/>
                              <m:ctrlPr>
                                <a:rPr lang="ar-IQ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IQ" b="1" i="1" smtClean="0"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  <m:sSub>
                                <m:sSub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1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sub>
                              </m:sSub>
                              <m:r>
                                <a:rPr lang="ar-IQ" b="1" i="1" smtClean="0"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  <m:sSub>
                                <m:sSub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𝑶</m:t>
                                  </m:r>
                                </m:e>
                                <m:sub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1" smtClean="0">
                                          <a:latin typeface="Cambria Math" panose="02040503050406030204" pitchFamily="18" charset="0"/>
                                        </a:rPr>
                                        <m:t>]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ar-IQ" b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  <m:r>
                                <a:rPr lang="ar-IQ" b="1" smtClean="0">
                                  <a:latin typeface="Cambria Math" panose="02040503050406030204" pitchFamily="18" charset="0"/>
                                </a:rPr>
                                <m:t>⇌</m:t>
                              </m:r>
                              <m:d>
                                <m:dPr>
                                  <m:begChr m:val="["/>
                                  <m:endChr m:val=""/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𝑪𝒐</m:t>
                                  </m:r>
                                  <m:d>
                                    <m:dPr>
                                      <m:endChr m:val=""/>
                                      <m:ctrlPr>
                                        <a:rPr lang="ar-IQ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1" i="1" smtClean="0"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  <m:sSub>
                                        <m:sSubPr>
                                          <m:ctrlPr>
                                            <a:rPr lang="ar-IQ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ar-IQ" b="1" i="1" smtClean="0">
                                              <a:latin typeface="Cambria Math" panose="02040503050406030204" pitchFamily="18" charset="0"/>
                                            </a:rPr>
                                            <m:t>𝑯</m:t>
                                          </m:r>
                                        </m:e>
                                        <m:sub>
                                          <m:r>
                                            <a:rPr lang="ar-IQ" b="1" i="1" smtClean="0">
                                              <a:latin typeface="Cambria Math" panose="02040503050406030204" pitchFamily="18" charset="0"/>
                                            </a:rPr>
                                            <m:t>𝟑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ar-IQ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"/>
                                              <m:endChr m:val=""/>
                                              <m:ctrlPr>
                                                <a:rPr lang="ar-IQ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ar-IQ" b="1" smtClean="0"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ar-IQ" b="1" i="1" smtClean="0">
                                              <a:latin typeface="Cambria Math" panose="02040503050406030204" pitchFamily="18" charset="0"/>
                                            </a:rPr>
                                            <m:t>𝟓</m:t>
                                          </m:r>
                                        </m:sub>
                                      </m:sSub>
                                      <m:r>
                                        <a:rPr lang="ar-IQ" b="1" i="1" smtClean="0">
                                          <a:latin typeface="Cambria Math" panose="02040503050406030204" pitchFamily="18" charset="0"/>
                                        </a:rPr>
                                        <m:t>𝑶𝑵𝑶</m:t>
                                      </m:r>
                                      <m:sSup>
                                        <m:sSupPr>
                                          <m:ctrlPr>
                                            <a:rPr lang="ar-IQ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begChr m:val=""/>
                                              <m:endChr m:val=""/>
                                              <m:ctrlPr>
                                                <a:rPr lang="ar-IQ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ar-IQ" b="1" smtClean="0">
                                                  <a:latin typeface="Cambria Math" panose="02040503050406030204" pitchFamily="18" charset="0"/>
                                                </a:rPr>
                                                <m:t>]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ar-IQ" b="1" i="1" smtClean="0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  <m:r>
                                            <a:rPr lang="ar-IQ" b="1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ar-IQ" b="1" dirty="0"/>
              </a:p>
              <a:p>
                <a:pPr marL="0" indent="0">
                  <a:buNone/>
                </a:pPr>
                <a:r>
                  <a:rPr lang="en-US" b="1" dirty="0"/>
                  <a:t>Geometrical Isomerization:</a:t>
                </a:r>
                <a:br>
                  <a:rPr lang="en-US" b="1" dirty="0"/>
                </a:br>
                <a:r>
                  <a:rPr lang="en-US" b="1" dirty="0"/>
                  <a:t>Ligands exchange positions (cis ↔ trans), affecting properties like color and reactivity.</a:t>
                </a:r>
              </a:p>
              <a:p>
                <a:pPr marL="0" indent="0">
                  <a:buNone/>
                </a:pPr>
                <a:r>
                  <a:rPr lang="en-US" b="1" dirty="0"/>
                  <a:t>Intramolecular Rearrangements:</a:t>
                </a:r>
                <a:br>
                  <a:rPr lang="en-US" b="1" dirty="0"/>
                </a:br>
                <a:r>
                  <a:rPr lang="en-US" b="1" dirty="0"/>
                  <a:t>In organometallic complexes, ligands migrate from metal to adjacent atoms or vice versa (e.g., hydride shifts).</a:t>
                </a:r>
              </a:p>
              <a:p>
                <a:pPr marL="0" indent="0">
                  <a:buNone/>
                </a:pPr>
                <a:r>
                  <a:rPr lang="en-US" b="1" dirty="0"/>
                  <a:t>Such rearrangements influence spectroscopic signatures, reactivity, and biological function of metal complexes.</a:t>
                </a:r>
              </a:p>
              <a:p>
                <a:pPr marL="0" indent="0">
                  <a:buNone/>
                </a:pPr>
                <a:endParaRPr lang="ru-KZ" b="1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D8626D5-122E-5D16-19CD-4C20A24520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067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E310F-F37D-1B9D-75C4-E84C0CAC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Factors influencing reaction rates</a:t>
            </a:r>
            <a:endParaRPr lang="ru-KZ" dirty="0"/>
          </a:p>
        </p:txBody>
      </p:sp>
      <p:graphicFrame>
        <p:nvGraphicFramePr>
          <p:cNvPr id="7" name="Объект 2">
            <a:extLst>
              <a:ext uri="{FF2B5EF4-FFF2-40B4-BE49-F238E27FC236}">
                <a16:creationId xmlns:a16="http://schemas.microsoft.com/office/drawing/2014/main" id="{E6D3C705-BBD0-8FAD-921F-9701041973E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773599" y="2052116"/>
          <a:ext cx="7796540" cy="3997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0389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9BC9A9-0937-70A9-C069-06EFBAED7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A6A972-CAAE-7A69-A579-85E678221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Coordination reactions include substitution, electron transfer, and isomerization processes.</a:t>
            </a:r>
          </a:p>
          <a:p>
            <a:pPr marL="0" indent="0">
              <a:buNone/>
            </a:pPr>
            <a:r>
              <a:rPr lang="en-US" b="1" dirty="0"/>
              <a:t>Mechanistic pathways — associative, dissociative, or interchange — depend on the metal center and ligands.</a:t>
            </a:r>
          </a:p>
          <a:p>
            <a:pPr marL="0" indent="0">
              <a:buNone/>
            </a:pPr>
            <a:r>
              <a:rPr lang="en-US" b="1" dirty="0"/>
              <a:t>Kinetic lability and thermodynamic stability determine reaction feasibility and speed.</a:t>
            </a:r>
          </a:p>
          <a:p>
            <a:pPr marL="0" indent="0">
              <a:buNone/>
            </a:pPr>
            <a:r>
              <a:rPr lang="en-US" b="1" dirty="0"/>
              <a:t>Inner- and outer-sphere electron transfers are vital for redox and catalytic systems.</a:t>
            </a:r>
          </a:p>
          <a:p>
            <a:pPr marL="0" indent="0">
              <a:buNone/>
            </a:pPr>
            <a:r>
              <a:rPr lang="en-US" b="1" dirty="0"/>
              <a:t>Ligand rearrangements lead to isomerism and structural diversity in complexes.</a:t>
            </a:r>
          </a:p>
          <a:p>
            <a:pPr marL="0" indent="0">
              <a:buNone/>
            </a:pPr>
            <a:r>
              <a:rPr lang="en-US" b="1" dirty="0"/>
              <a:t>Reaction rates are governed by electronic, steric, and environmental factors.</a:t>
            </a:r>
          </a:p>
          <a:p>
            <a:pPr marL="0" indent="0">
              <a:buNone/>
            </a:pPr>
            <a:r>
              <a:rPr lang="en-US" b="1" dirty="0"/>
              <a:t>Mechanistic insights underpin advances in industrial catalysis, bioinorganic chemistry, and molecular design.</a:t>
            </a: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3108763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4DBDB-6E73-C87A-45DB-608276321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167" y="2590984"/>
            <a:ext cx="7369642" cy="3608480"/>
          </a:xfrm>
        </p:spPr>
        <p:txBody>
          <a:bodyPr>
            <a:normAutofit/>
          </a:bodyPr>
          <a:lstStyle/>
          <a:p>
            <a:pPr algn="l"/>
            <a:r>
              <a:rPr lang="en-US" sz="8000"/>
              <a:t>Thank you for attention!</a:t>
            </a:r>
            <a:endParaRPr lang="ru-KZ" sz="8000"/>
          </a:p>
        </p:txBody>
      </p:sp>
    </p:spTree>
    <p:extLst>
      <p:ext uri="{BB962C8B-B14F-4D97-AF65-F5344CB8AC3E}">
        <p14:creationId xmlns:p14="http://schemas.microsoft.com/office/powerpoint/2010/main" val="174924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Мэдисон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Мэдисон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эдисон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TM16401375[[fn=Мэдисон]]</Template>
  <TotalTime>75</TotalTime>
  <Words>821</Words>
  <Application>Microsoft Office PowerPoint</Application>
  <PresentationFormat>Широкоэкранный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Cambria Math</vt:lpstr>
      <vt:lpstr>MS Shell Dlg 2</vt:lpstr>
      <vt:lpstr>Wingdings</vt:lpstr>
      <vt:lpstr>Wingdings 3</vt:lpstr>
      <vt:lpstr>Мэдисон</vt:lpstr>
      <vt:lpstr>Reaction mechanisms in coordination compounds.</vt:lpstr>
      <vt:lpstr>Reactivity in coordination chemistry</vt:lpstr>
      <vt:lpstr>Ligand substitution reactions</vt:lpstr>
      <vt:lpstr>Kinetic and thermodynamic control</vt:lpstr>
      <vt:lpstr>Electron transfer reactions</vt:lpstr>
      <vt:lpstr>Isomerization and rearrangement reactions</vt:lpstr>
      <vt:lpstr>Factors influencing reaction rates</vt:lpstr>
      <vt:lpstr>Summary</vt:lpstr>
      <vt:lpstr>Thank you for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eze</dc:creator>
  <cp:lastModifiedBy>eze</cp:lastModifiedBy>
  <cp:revision>4</cp:revision>
  <dcterms:created xsi:type="dcterms:W3CDTF">2025-11-06T06:59:55Z</dcterms:created>
  <dcterms:modified xsi:type="dcterms:W3CDTF">2025-11-06T14:48:23Z</dcterms:modified>
</cp:coreProperties>
</file>